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67" r:id="rId3"/>
    <p:sldId id="257" r:id="rId4"/>
    <p:sldId id="271" r:id="rId5"/>
    <p:sldId id="258" r:id="rId6"/>
    <p:sldId id="269" r:id="rId7"/>
    <p:sldId id="259" r:id="rId8"/>
    <p:sldId id="270" r:id="rId9"/>
    <p:sldId id="260"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258" autoAdjust="0"/>
  </p:normalViewPr>
  <p:slideViewPr>
    <p:cSldViewPr>
      <p:cViewPr varScale="1">
        <p:scale>
          <a:sx n="62" d="100"/>
          <a:sy n="62" d="100"/>
        </p:scale>
        <p:origin x="-159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C98AF5-4EFC-4165-A7A6-DCE04D5EA858}" type="datetimeFigureOut">
              <a:rPr lang="en-GB" smtClean="0"/>
              <a:t>12/12/2018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0B090F-C732-4BA9-8D8C-5337C4672777}" type="slidenum">
              <a:rPr lang="en-GB" smtClean="0"/>
              <a:t>‹#›</a:t>
            </a:fld>
            <a:endParaRPr lang="en-GB"/>
          </a:p>
        </p:txBody>
      </p:sp>
    </p:spTree>
    <p:extLst>
      <p:ext uri="{BB962C8B-B14F-4D97-AF65-F5344CB8AC3E}">
        <p14:creationId xmlns:p14="http://schemas.microsoft.com/office/powerpoint/2010/main" val="567404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Caged Bird Sings” is an autobiographical fiction which is based on the life of Maya Angelou. The writing of this autobiography was inspired by her life experiences during her early childhood and has been a representation of what many other people go through. Being an African, she faced racial discrimination and made her thirsty of freedom from such a life and that’s why the topic “I Know Why a Caged Bird Sings" was chosen. The caged bird lacks freedom and feels oppressed and a result chooses to sing so that it’s plead may be heard from a distance. The book starts off at her tender age whereby she was raped at the age of 8 years an act that brought an emotional terror to both her social and emotional life. </a:t>
            </a:r>
            <a:endParaRPr lang="en-GB" dirty="0" smtClean="0">
              <a:effectLst/>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2</a:t>
            </a:fld>
            <a:endParaRPr lang="en-GB"/>
          </a:p>
        </p:txBody>
      </p:sp>
    </p:spTree>
    <p:extLst>
      <p:ext uri="{BB962C8B-B14F-4D97-AF65-F5344CB8AC3E}">
        <p14:creationId xmlns:p14="http://schemas.microsoft.com/office/powerpoint/2010/main" val="189952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book focuses on racism which is intensely reflected in the life of Maya Angelou. She faced racial discrimination at her tender age and her mother took her together with her brother to live with their grandmother in order to shelter them from the extreme effects of racism. When she attended school, she was highly despised by her classmates for being black. This did not stop her from working hard towards her goals. Even with the oppression, she managed to be top of her class. Additionally, Maya was given a deeming treatment by her employer due to racial discrimination (</a:t>
            </a:r>
            <a:r>
              <a:rPr lang="en-US" sz="1200" kern="1200" dirty="0" err="1" smtClean="0">
                <a:solidFill>
                  <a:schemeClr val="tx1"/>
                </a:solidFill>
                <a:effectLst/>
                <a:latin typeface="Times New Roman" pitchFamily="18" charset="0"/>
                <a:ea typeface="+mn-ea"/>
                <a:cs typeface="Times New Roman" pitchFamily="18" charset="0"/>
              </a:rPr>
              <a:t>Choudhry</a:t>
            </a:r>
            <a:r>
              <a:rPr lang="en-US" sz="1200" kern="1200" dirty="0" smtClean="0">
                <a:solidFill>
                  <a:schemeClr val="tx1"/>
                </a:solidFill>
                <a:effectLst/>
                <a:latin typeface="Times New Roman" pitchFamily="18" charset="0"/>
                <a:ea typeface="+mn-ea"/>
                <a:cs typeface="Times New Roman" pitchFamily="18" charset="0"/>
              </a:rPr>
              <a:t> &amp; </a:t>
            </a:r>
            <a:r>
              <a:rPr lang="en-US" sz="1200" kern="1200" dirty="0" err="1" smtClean="0">
                <a:solidFill>
                  <a:schemeClr val="tx1"/>
                </a:solidFill>
                <a:effectLst/>
                <a:latin typeface="Times New Roman" pitchFamily="18" charset="0"/>
                <a:ea typeface="+mn-ea"/>
                <a:cs typeface="Times New Roman" pitchFamily="18" charset="0"/>
              </a:rPr>
              <a:t>Asif</a:t>
            </a:r>
            <a:r>
              <a:rPr lang="en-US" sz="1200" kern="1200" dirty="0" smtClean="0">
                <a:solidFill>
                  <a:schemeClr val="tx1"/>
                </a:solidFill>
                <a:effectLst/>
                <a:latin typeface="Times New Roman" pitchFamily="18" charset="0"/>
                <a:ea typeface="+mn-ea"/>
                <a:cs typeface="Times New Roman" pitchFamily="18" charset="0"/>
              </a:rPr>
              <a:t>, 2013). This made her feel ill about herself but still fought to acquire racial equality. </a:t>
            </a:r>
            <a:endParaRPr lang="en-GB" dirty="0" smtClean="0">
              <a:effectLst/>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3</a:t>
            </a:fld>
            <a:endParaRPr lang="en-GB"/>
          </a:p>
        </p:txBody>
      </p:sp>
    </p:spTree>
    <p:extLst>
      <p:ext uri="{BB962C8B-B14F-4D97-AF65-F5344CB8AC3E}">
        <p14:creationId xmlns:p14="http://schemas.microsoft.com/office/powerpoint/2010/main" val="2840946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Maya managed to survive to live with her grandmother at a very tender age. This would have been difficult as she was separated from the mother-child bond but despite the situation, she adapted to her new life. Additionally, after the incidence of rape, Maya struggled to be herself again (</a:t>
            </a:r>
            <a:r>
              <a:rPr lang="en-US" sz="1200" kern="1200" dirty="0" err="1" smtClean="0">
                <a:solidFill>
                  <a:schemeClr val="tx1"/>
                </a:solidFill>
                <a:effectLst/>
                <a:latin typeface="Times New Roman" pitchFamily="18" charset="0"/>
                <a:ea typeface="+mn-ea"/>
                <a:cs typeface="Times New Roman" pitchFamily="18" charset="0"/>
              </a:rPr>
              <a:t>Assefie</a:t>
            </a:r>
            <a:r>
              <a:rPr lang="en-US" sz="1200" kern="1200" dirty="0" smtClean="0">
                <a:solidFill>
                  <a:schemeClr val="tx1"/>
                </a:solidFill>
                <a:effectLst/>
                <a:latin typeface="Times New Roman" pitchFamily="18" charset="0"/>
                <a:ea typeface="+mn-ea"/>
                <a:cs typeface="Times New Roman" pitchFamily="18" charset="0"/>
              </a:rPr>
              <a:t>, 2012). She felt isolated and rejected in the community which lowered her self-esteem. Even with those challenges, she managed to get back to herself and accept the challenge and moved on with life.</a:t>
            </a:r>
            <a:endParaRPr lang="en-GB" dirty="0" smtClean="0">
              <a:effectLst/>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4</a:t>
            </a:fld>
            <a:endParaRPr lang="en-GB"/>
          </a:p>
        </p:txBody>
      </p:sp>
    </p:spTree>
    <p:extLst>
      <p:ext uri="{BB962C8B-B14F-4D97-AF65-F5344CB8AC3E}">
        <p14:creationId xmlns:p14="http://schemas.microsoft.com/office/powerpoint/2010/main" val="1545967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Literacy is highly focused on in this autobiography by Maya. It is important to gain knowledge by attending school. This knowledge Maya gained helped her in the writing of her book. She mainly focuses on the importance of education to the society which helps in the facilitation of the campaign against racism and feminism. Maya managed to be educated even after being a black woman. This creates the need for a society to avoid discrimination and ensure that all children are educated despite their gender or color. Maya depicts that educating a woman is equivalent to educating a society as the impact of women education is greater compared to that of men. </a:t>
            </a:r>
            <a:endParaRPr lang="en-GB" dirty="0" smtClean="0">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5</a:t>
            </a:fld>
            <a:endParaRPr lang="en-GB"/>
          </a:p>
        </p:txBody>
      </p:sp>
    </p:spTree>
    <p:extLst>
      <p:ext uri="{BB962C8B-B14F-4D97-AF65-F5344CB8AC3E}">
        <p14:creationId xmlns:p14="http://schemas.microsoft.com/office/powerpoint/2010/main" val="4172014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Courage is an important theme in this book. Maya focuses on the quest for independence which will cause the freedom of many people in the society. Most people are afraid to speak up their struggles and fears which make them feel oppressed. Maya acts as a representation of these people and her poetry would be the start of their freedom. He uses the caged bird as a symbolism of the citizens who are highly affected by the oppression in the country. </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6</a:t>
            </a:fld>
            <a:endParaRPr lang="en-GB"/>
          </a:p>
        </p:txBody>
      </p:sp>
    </p:spTree>
    <p:extLst>
      <p:ext uri="{BB962C8B-B14F-4D97-AF65-F5344CB8AC3E}">
        <p14:creationId xmlns:p14="http://schemas.microsoft.com/office/powerpoint/2010/main" val="697746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book also focuses on rape which is depicted in Maya’s early life whereby she was raped by her mother’s boyfriend. This calls for the need for the child’s protection from abuse. In the book, the man who raped Maya was imprisoned and it showed the beginning of change as well as enhancement of equality to all races. Authors purpose to use the rape incidence was to show the importance of family in society (Jacobs, 2013). Maya's parents had separated and thus the children did not have the parental protection that they deserve. If the two were together, probably the rape incidence would not have occurred. </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7</a:t>
            </a:fld>
            <a:endParaRPr lang="en-GB"/>
          </a:p>
        </p:txBody>
      </p:sp>
    </p:spTree>
    <p:extLst>
      <p:ext uri="{BB962C8B-B14F-4D97-AF65-F5344CB8AC3E}">
        <p14:creationId xmlns:p14="http://schemas.microsoft.com/office/powerpoint/2010/main" val="2531435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author uses fiction writing style for her book so as to make it more significant and appealing. She uses dialogue, characterization and thematic development in the construction of her ideas and enhancement of the literature flow. She has used dialogue to give the story realism and also to help her in revealing her character traits. Additionally, thematic development in the story is the use of the musical technique of the caged bird singing to capture the attention of the readers as well as to boost the understanding of the story.</a:t>
            </a:r>
            <a:endParaRPr lang="en-GB" dirty="0">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8</a:t>
            </a:fld>
            <a:endParaRPr lang="en-GB"/>
          </a:p>
        </p:txBody>
      </p:sp>
    </p:spTree>
    <p:extLst>
      <p:ext uri="{BB962C8B-B14F-4D97-AF65-F5344CB8AC3E}">
        <p14:creationId xmlns:p14="http://schemas.microsoft.com/office/powerpoint/2010/main" val="3367910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Some</a:t>
            </a:r>
            <a:r>
              <a:rPr lang="en-US" sz="1200" baseline="0" dirty="0" smtClean="0">
                <a:latin typeface="Times New Roman" pitchFamily="18" charset="0"/>
                <a:cs typeface="Times New Roman" pitchFamily="18" charset="0"/>
              </a:rPr>
              <a:t> of our</a:t>
            </a:r>
            <a:r>
              <a:rPr lang="en-US" sz="1200" dirty="0" smtClean="0">
                <a:latin typeface="Times New Roman" pitchFamily="18" charset="0"/>
                <a:cs typeface="Times New Roman" pitchFamily="18" charset="0"/>
              </a:rPr>
              <a:t> customers will decide to buying video games from our competitors</a:t>
            </a:r>
            <a:r>
              <a:rPr lang="en-US" sz="1200" baseline="0" dirty="0" smtClean="0">
                <a:latin typeface="Times New Roman" pitchFamily="18" charset="0"/>
                <a:cs typeface="Times New Roman" pitchFamily="18" charset="0"/>
              </a:rPr>
              <a:t> but this</a:t>
            </a:r>
            <a:r>
              <a:rPr lang="en-US" sz="1200" dirty="0" smtClean="0">
                <a:latin typeface="Times New Roman" pitchFamily="18" charset="0"/>
                <a:cs typeface="Times New Roman" pitchFamily="18" charset="0"/>
              </a:rPr>
              <a:t> will happen only for a short time. </a:t>
            </a:r>
            <a:r>
              <a:rPr lang="en-US" sz="1200" kern="1200" dirty="0" smtClean="0">
                <a:solidFill>
                  <a:schemeClr val="tx1"/>
                </a:solidFill>
                <a:effectLst/>
                <a:latin typeface="Times New Roman" pitchFamily="18" charset="0"/>
                <a:ea typeface="+mn-ea"/>
                <a:cs typeface="Times New Roman" pitchFamily="18" charset="0"/>
              </a:rPr>
              <a:t>The company’s success lies in the decision we shall make regarding the dilemma we are having. We either focus on the profit that we shall achieve nest month and destroy our reputation; or wait until January when the video game will be free from bugs and sell it at that time. As we have seen throughout, the best steps to take is to delay the release and deliver a quality product into the market. We should not worry about the delay because we can recover from the losses due to lack of sales but not from losing our customers because of poor quality. I am confident that when we release the game on January, our customers will be happy with our product since it will be of high quality. Through the video game, we shall recover from the losses.</a:t>
            </a:r>
            <a:endParaRPr lang="en-GB" sz="1200" kern="1200" dirty="0" smtClean="0">
              <a:solidFill>
                <a:schemeClr val="tx1"/>
              </a:solidFill>
              <a:effectLst/>
              <a:latin typeface="Times New Roman" pitchFamily="18" charset="0"/>
              <a:ea typeface="+mn-ea"/>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9</a:t>
            </a:fld>
            <a:endParaRPr lang="en-GB"/>
          </a:p>
        </p:txBody>
      </p:sp>
    </p:spTree>
    <p:extLst>
      <p:ext uri="{BB962C8B-B14F-4D97-AF65-F5344CB8AC3E}">
        <p14:creationId xmlns:p14="http://schemas.microsoft.com/office/powerpoint/2010/main" val="192103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10</a:t>
            </a:fld>
            <a:endParaRPr lang="en-GB"/>
          </a:p>
        </p:txBody>
      </p:sp>
    </p:spTree>
    <p:extLst>
      <p:ext uri="{BB962C8B-B14F-4D97-AF65-F5344CB8AC3E}">
        <p14:creationId xmlns:p14="http://schemas.microsoft.com/office/powerpoint/2010/main" val="17204190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79CE33B-3816-4584-B72D-447211863BD7}" type="datetimeFigureOut">
              <a:rPr lang="en-GB" smtClean="0"/>
              <a:t>12/12/2018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8CF0F91-97E9-469B-8C8C-D045830EE14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79CE33B-3816-4584-B72D-447211863BD7}" type="datetimeFigureOut">
              <a:rPr lang="en-GB" smtClean="0"/>
              <a:t>12/12/2018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79CE33B-3816-4584-B72D-447211863BD7}" type="datetimeFigureOut">
              <a:rPr lang="en-GB" smtClean="0"/>
              <a:t>12/12/2018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8CF0F91-97E9-469B-8C8C-D045830EE14F}"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79CE33B-3816-4584-B72D-447211863BD7}" type="datetimeFigureOut">
              <a:rPr lang="en-GB" smtClean="0"/>
              <a:t>12/12/2018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8CF0F91-97E9-469B-8C8C-D045830EE14F}"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effectLst/>
                <a:latin typeface="Arial" pitchFamily="34" charset="0"/>
                <a:cs typeface="Arial" pitchFamily="34" charset="0"/>
              </a:rPr>
              <a:t>The Power of Education</a:t>
            </a:r>
            <a:endParaRPr lang="en-GB" sz="3200" dirty="0">
              <a:latin typeface="Arial" pitchFamily="34" charset="0"/>
              <a:cs typeface="Arial" pitchFamily="34" charset="0"/>
            </a:endParaRPr>
          </a:p>
        </p:txBody>
      </p:sp>
      <p:sp>
        <p:nvSpPr>
          <p:cNvPr id="3" name="Subtitle 2"/>
          <p:cNvSpPr>
            <a:spLocks noGrp="1"/>
          </p:cNvSpPr>
          <p:nvPr>
            <p:ph type="subTitle" idx="1"/>
          </p:nvPr>
        </p:nvSpPr>
        <p:spPr/>
        <p:txBody>
          <a:bodyPr>
            <a:noAutofit/>
          </a:bodyPr>
          <a:lstStyle/>
          <a:p>
            <a:r>
              <a:rPr lang="en-US" sz="2400" dirty="0">
                <a:latin typeface="Arial" pitchFamily="34" charset="0"/>
                <a:cs typeface="Arial" pitchFamily="34" charset="0"/>
              </a:rPr>
              <a:t>Name:</a:t>
            </a:r>
          </a:p>
          <a:p>
            <a:r>
              <a:rPr lang="en-US" sz="2400" dirty="0">
                <a:latin typeface="Arial" pitchFamily="34" charset="0"/>
                <a:cs typeface="Arial" pitchFamily="34" charset="0"/>
              </a:rPr>
              <a:t>Instructor:</a:t>
            </a:r>
          </a:p>
          <a:p>
            <a:r>
              <a:rPr lang="en-US" sz="2400" dirty="0">
                <a:latin typeface="Arial" pitchFamily="34" charset="0"/>
                <a:cs typeface="Arial" pitchFamily="34" charset="0"/>
              </a:rPr>
              <a:t>Date</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710770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767072"/>
          </a:xfrm>
        </p:spPr>
        <p:txBody>
          <a:bodyPr>
            <a:noAutofit/>
          </a:bodyPr>
          <a:lstStyle/>
          <a:p>
            <a:r>
              <a:rPr lang="en-US" sz="2400" dirty="0">
                <a:latin typeface="Arial" pitchFamily="34" charset="0"/>
                <a:cs typeface="Arial" pitchFamily="34" charset="0"/>
              </a:rPr>
              <a:t>“The Caged Bird Sings” is an autobiographical fiction which is based on the life of Maya Angelou.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writing of this autobiography was inspired by her life experiences during her early </a:t>
            </a:r>
            <a:r>
              <a:rPr lang="en-US" sz="2400" dirty="0" smtClean="0">
                <a:latin typeface="Arial" pitchFamily="34" charset="0"/>
                <a:cs typeface="Arial" pitchFamily="34" charset="0"/>
              </a:rPr>
              <a:t>childhood.  </a:t>
            </a:r>
          </a:p>
          <a:p>
            <a:r>
              <a:rPr lang="en-US" sz="2400" dirty="0" smtClean="0">
                <a:latin typeface="Arial" pitchFamily="34" charset="0"/>
                <a:cs typeface="Arial" pitchFamily="34" charset="0"/>
              </a:rPr>
              <a:t>Being </a:t>
            </a:r>
            <a:r>
              <a:rPr lang="en-US" sz="2400" dirty="0">
                <a:latin typeface="Arial" pitchFamily="34" charset="0"/>
                <a:cs typeface="Arial" pitchFamily="34" charset="0"/>
              </a:rPr>
              <a:t>an African, she faced racial discrimination and </a:t>
            </a:r>
            <a:r>
              <a:rPr lang="en-US" sz="2400" dirty="0" smtClean="0">
                <a:latin typeface="Arial" pitchFamily="34" charset="0"/>
                <a:cs typeface="Arial" pitchFamily="34" charset="0"/>
              </a:rPr>
              <a:t>yearned for </a:t>
            </a:r>
            <a:r>
              <a:rPr lang="en-US" sz="2400" dirty="0">
                <a:latin typeface="Arial" pitchFamily="34" charset="0"/>
                <a:cs typeface="Arial" pitchFamily="34" charset="0"/>
              </a:rPr>
              <a:t>freedom </a:t>
            </a:r>
            <a:r>
              <a:rPr lang="en-US" sz="2400" dirty="0" smtClean="0">
                <a:latin typeface="Arial" pitchFamily="34" charset="0"/>
                <a:cs typeface="Arial" pitchFamily="34" charset="0"/>
              </a:rPr>
              <a:t> </a:t>
            </a:r>
            <a:r>
              <a:rPr lang="en-US" sz="2400" dirty="0">
                <a:latin typeface="Arial" pitchFamily="34" charset="0"/>
                <a:cs typeface="Arial" pitchFamily="34" charset="0"/>
              </a:rPr>
              <a:t>and that’s why the topic “I Know Why a Caged Bird Sings" was chosen.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caged bird lacks freedom and feels oppressed and a result chooses to sing so that it’s plead may be heard from a distance.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book starts off at her tender age whereby she was raped at the age of 8 </a:t>
            </a:r>
            <a:r>
              <a:rPr lang="en-US" sz="2400" dirty="0" smtClean="0">
                <a:latin typeface="Arial" pitchFamily="34" charset="0"/>
                <a:cs typeface="Arial" pitchFamily="34" charset="0"/>
              </a:rPr>
              <a:t>years. </a:t>
            </a:r>
            <a:endParaRPr lang="en-GB" sz="2400" dirty="0">
              <a:effectLst/>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Abstract</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325233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Autofit/>
          </a:bodyPr>
          <a:lstStyle/>
          <a:p>
            <a:pPr>
              <a:buFont typeface="Wingdings" pitchFamily="2" charset="2"/>
              <a:buChar char="v"/>
            </a:pPr>
            <a:r>
              <a:rPr lang="en-US" sz="2400" dirty="0">
                <a:latin typeface="Arial" pitchFamily="34" charset="0"/>
                <a:cs typeface="Arial" pitchFamily="34" charset="0"/>
              </a:rPr>
              <a:t>The book focuses on racism which is intensely reflected in the life of Maya Angelou.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She </a:t>
            </a:r>
            <a:r>
              <a:rPr lang="en-US" sz="2400" dirty="0">
                <a:latin typeface="Arial" pitchFamily="34" charset="0"/>
                <a:cs typeface="Arial" pitchFamily="34" charset="0"/>
              </a:rPr>
              <a:t>faced racial discrimination at her tender </a:t>
            </a:r>
            <a:r>
              <a:rPr lang="en-US" sz="2400" dirty="0" smtClean="0">
                <a:latin typeface="Arial" pitchFamily="34" charset="0"/>
                <a:cs typeface="Arial" pitchFamily="34" charset="0"/>
              </a:rPr>
              <a:t>age in school and later when she got employed. </a:t>
            </a:r>
          </a:p>
          <a:p>
            <a:pPr>
              <a:buFont typeface="Wingdings" pitchFamily="2" charset="2"/>
              <a:buChar char="v"/>
            </a:pPr>
            <a:r>
              <a:rPr lang="en-US" sz="2400" dirty="0" smtClean="0">
                <a:latin typeface="Arial" pitchFamily="34" charset="0"/>
                <a:cs typeface="Arial" pitchFamily="34" charset="0"/>
              </a:rPr>
              <a:t>When </a:t>
            </a:r>
            <a:r>
              <a:rPr lang="en-US" sz="2400" dirty="0">
                <a:latin typeface="Arial" pitchFamily="34" charset="0"/>
                <a:cs typeface="Arial" pitchFamily="34" charset="0"/>
              </a:rPr>
              <a:t>she attended school, she was highly despised by her classmates for being black</a:t>
            </a:r>
            <a:r>
              <a:rPr lang="en-US" sz="2400" dirty="0" smtClean="0">
                <a:latin typeface="Arial" pitchFamily="34" charset="0"/>
                <a:cs typeface="Arial" pitchFamily="34" charset="0"/>
              </a:rPr>
              <a:t>. </a:t>
            </a:r>
            <a:r>
              <a:rPr lang="en-US" sz="2400" dirty="0">
                <a:latin typeface="Arial" pitchFamily="34" charset="0"/>
                <a:cs typeface="Arial" pitchFamily="34" charset="0"/>
              </a:rPr>
              <a:t>Even with the oppression, she managed to be top of her class.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Additionally</a:t>
            </a:r>
            <a:r>
              <a:rPr lang="en-US" sz="2400" dirty="0">
                <a:latin typeface="Arial" pitchFamily="34" charset="0"/>
                <a:cs typeface="Arial" pitchFamily="34" charset="0"/>
              </a:rPr>
              <a:t>, Maya was given a deeming treatment by her employer due to racial discrimination (</a:t>
            </a:r>
            <a:r>
              <a:rPr lang="en-US" sz="2400" dirty="0" err="1">
                <a:latin typeface="Arial" pitchFamily="34" charset="0"/>
                <a:cs typeface="Arial" pitchFamily="34" charset="0"/>
              </a:rPr>
              <a:t>Choudhry</a:t>
            </a:r>
            <a:r>
              <a:rPr lang="en-US" sz="2400" dirty="0">
                <a:latin typeface="Arial" pitchFamily="34" charset="0"/>
                <a:cs typeface="Arial" pitchFamily="34" charset="0"/>
              </a:rPr>
              <a:t> &amp; </a:t>
            </a:r>
            <a:r>
              <a:rPr lang="en-US" sz="2400" dirty="0" err="1">
                <a:latin typeface="Arial" pitchFamily="34" charset="0"/>
                <a:cs typeface="Arial" pitchFamily="34" charset="0"/>
              </a:rPr>
              <a:t>Asif</a:t>
            </a:r>
            <a:r>
              <a:rPr lang="en-US" sz="2400" dirty="0">
                <a:latin typeface="Arial" pitchFamily="34" charset="0"/>
                <a:cs typeface="Arial" pitchFamily="34" charset="0"/>
              </a:rPr>
              <a:t>, 2013).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This </a:t>
            </a:r>
            <a:r>
              <a:rPr lang="en-US" sz="2400" dirty="0">
                <a:latin typeface="Arial" pitchFamily="34" charset="0"/>
                <a:cs typeface="Arial" pitchFamily="34" charset="0"/>
              </a:rPr>
              <a:t>made her feel ill about herself but still fought to acquire racial equality</a:t>
            </a:r>
            <a:r>
              <a:rPr lang="en-US" sz="2400" dirty="0" smtClean="0">
                <a:latin typeface="Arial" pitchFamily="34" charset="0"/>
                <a:cs typeface="Arial" pitchFamily="34" charset="0"/>
              </a:rPr>
              <a:t>.</a:t>
            </a:r>
            <a:endParaRPr lang="en-GB" sz="2400" dirty="0">
              <a:latin typeface="Arial" pitchFamily="34" charset="0"/>
              <a:cs typeface="Arial" pitchFamily="34" charset="0"/>
            </a:endParaRPr>
          </a:p>
          <a:p>
            <a:pPr>
              <a:buFont typeface="Wingdings" pitchFamily="2" charset="2"/>
              <a:buChar char="v"/>
            </a:pPr>
            <a:endParaRPr lang="en-GB" sz="2400" dirty="0">
              <a:latin typeface="Arial" pitchFamily="34" charset="0"/>
              <a:cs typeface="Arial" pitchFamily="34" charset="0"/>
            </a:endParaRPr>
          </a:p>
          <a:p>
            <a:pPr>
              <a:buFont typeface="Wingdings" pitchFamily="2" charset="2"/>
              <a:buChar char="v"/>
            </a:pP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a:effectLst/>
                <a:latin typeface="Arial" pitchFamily="34" charset="0"/>
                <a:cs typeface="Arial" pitchFamily="34" charset="0"/>
              </a:rPr>
              <a:t>Summary of the </a:t>
            </a:r>
            <a:r>
              <a:rPr lang="en-US" sz="3200" dirty="0" smtClean="0">
                <a:effectLst/>
                <a:latin typeface="Arial" pitchFamily="34" charset="0"/>
                <a:cs typeface="Arial" pitchFamily="34" charset="0"/>
              </a:rPr>
              <a:t>Book</a:t>
            </a:r>
            <a:endParaRPr lang="en-GB" sz="3200" dirty="0">
              <a:effectLst/>
              <a:latin typeface="Arial" pitchFamily="34" charset="0"/>
              <a:cs typeface="Arial" pitchFamily="34" charset="0"/>
            </a:endParaRPr>
          </a:p>
        </p:txBody>
      </p:sp>
    </p:spTree>
    <p:extLst>
      <p:ext uri="{BB962C8B-B14F-4D97-AF65-F5344CB8AC3E}">
        <p14:creationId xmlns:p14="http://schemas.microsoft.com/office/powerpoint/2010/main" val="216451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dirty="0">
                <a:latin typeface="Arial" pitchFamily="34" charset="0"/>
                <a:cs typeface="Arial" pitchFamily="34" charset="0"/>
              </a:rPr>
              <a:t>Maya managed to survive to live with her grandmother at a very tender age. </a:t>
            </a:r>
            <a:endParaRPr lang="en-US" dirty="0" smtClean="0">
              <a:latin typeface="Arial" pitchFamily="34" charset="0"/>
              <a:cs typeface="Arial" pitchFamily="34" charset="0"/>
            </a:endParaRPr>
          </a:p>
          <a:p>
            <a:pPr>
              <a:buFont typeface="Wingdings" pitchFamily="2" charset="2"/>
              <a:buChar char="v"/>
            </a:pPr>
            <a:r>
              <a:rPr lang="en-US" dirty="0" smtClean="0">
                <a:latin typeface="Arial" pitchFamily="34" charset="0"/>
                <a:cs typeface="Arial" pitchFamily="34" charset="0"/>
              </a:rPr>
              <a:t>This </a:t>
            </a:r>
            <a:r>
              <a:rPr lang="en-US" dirty="0">
                <a:latin typeface="Arial" pitchFamily="34" charset="0"/>
                <a:cs typeface="Arial" pitchFamily="34" charset="0"/>
              </a:rPr>
              <a:t>would have been difficult as she was separated from the mother-child bond but despite the situation, she adapted to her new </a:t>
            </a:r>
            <a:r>
              <a:rPr lang="en-US" dirty="0" smtClean="0">
                <a:latin typeface="Arial" pitchFamily="34" charset="0"/>
                <a:cs typeface="Arial" pitchFamily="34" charset="0"/>
              </a:rPr>
              <a:t>life.</a:t>
            </a:r>
          </a:p>
          <a:p>
            <a:pPr>
              <a:buFont typeface="Wingdings" pitchFamily="2" charset="2"/>
              <a:buChar char="v"/>
            </a:pPr>
            <a:r>
              <a:rPr lang="en-US" dirty="0">
                <a:latin typeface="Arial" pitchFamily="34" charset="0"/>
                <a:cs typeface="Arial" pitchFamily="34" charset="0"/>
              </a:rPr>
              <a:t>A</a:t>
            </a:r>
            <a:r>
              <a:rPr lang="en-US" dirty="0" smtClean="0">
                <a:latin typeface="Arial" pitchFamily="34" charset="0"/>
                <a:cs typeface="Arial" pitchFamily="34" charset="0"/>
              </a:rPr>
              <a:t>fter </a:t>
            </a:r>
            <a:r>
              <a:rPr lang="en-US" dirty="0">
                <a:latin typeface="Arial" pitchFamily="34" charset="0"/>
                <a:cs typeface="Arial" pitchFamily="34" charset="0"/>
              </a:rPr>
              <a:t>the incidence of rape, Maya struggled to be herself again (</a:t>
            </a:r>
            <a:r>
              <a:rPr lang="en-US" dirty="0" err="1">
                <a:latin typeface="Arial" pitchFamily="34" charset="0"/>
                <a:cs typeface="Arial" pitchFamily="34" charset="0"/>
              </a:rPr>
              <a:t>Assefie</a:t>
            </a:r>
            <a:r>
              <a:rPr lang="en-US" dirty="0">
                <a:latin typeface="Arial" pitchFamily="34" charset="0"/>
                <a:cs typeface="Arial" pitchFamily="34" charset="0"/>
              </a:rPr>
              <a:t>, 2012). </a:t>
            </a:r>
            <a:endParaRPr lang="en-US" dirty="0" smtClean="0">
              <a:latin typeface="Arial" pitchFamily="34" charset="0"/>
              <a:cs typeface="Arial" pitchFamily="34" charset="0"/>
            </a:endParaRPr>
          </a:p>
          <a:p>
            <a:pPr>
              <a:buFont typeface="Wingdings" pitchFamily="2" charset="2"/>
              <a:buChar char="v"/>
            </a:pPr>
            <a:r>
              <a:rPr lang="en-US" dirty="0" smtClean="0">
                <a:latin typeface="Arial" pitchFamily="34" charset="0"/>
                <a:cs typeface="Arial" pitchFamily="34" charset="0"/>
              </a:rPr>
              <a:t>Even </a:t>
            </a:r>
            <a:r>
              <a:rPr lang="en-US" dirty="0">
                <a:latin typeface="Arial" pitchFamily="34" charset="0"/>
                <a:cs typeface="Arial" pitchFamily="34" charset="0"/>
              </a:rPr>
              <a:t>with those challenges, she managed to get back to herself and accept the challenge and moved on with life.</a:t>
            </a:r>
            <a:endParaRPr lang="en-GB" dirty="0">
              <a:latin typeface="Arial" pitchFamily="34" charset="0"/>
              <a:cs typeface="Arial" pitchFamily="34" charset="0"/>
            </a:endParaRPr>
          </a:p>
          <a:p>
            <a:endParaRPr lang="en-GB"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Themes; Survival</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3063326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This </a:t>
            </a:r>
            <a:r>
              <a:rPr lang="en-US" sz="2400" dirty="0">
                <a:latin typeface="Arial" pitchFamily="34" charset="0"/>
                <a:cs typeface="Arial" pitchFamily="34" charset="0"/>
              </a:rPr>
              <a:t>knowledge Maya gained helped her in the writing of her book. </a:t>
            </a:r>
            <a:endParaRPr lang="en-US" sz="2400" dirty="0" smtClean="0">
              <a:latin typeface="Arial" pitchFamily="34" charset="0"/>
              <a:cs typeface="Arial" pitchFamily="34" charset="0"/>
            </a:endParaRPr>
          </a:p>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She </a:t>
            </a:r>
            <a:r>
              <a:rPr lang="en-US" sz="2400" dirty="0">
                <a:latin typeface="Arial" pitchFamily="34" charset="0"/>
                <a:cs typeface="Arial" pitchFamily="34" charset="0"/>
              </a:rPr>
              <a:t>mainly focuses on the importance of education to the society which helps in the facilitation of the campaign against racism and feminism. </a:t>
            </a:r>
            <a:endParaRPr lang="en-US" sz="2400" dirty="0" smtClean="0">
              <a:latin typeface="Arial" pitchFamily="34" charset="0"/>
              <a:cs typeface="Arial" pitchFamily="34" charset="0"/>
            </a:endParaRPr>
          </a:p>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This </a:t>
            </a:r>
            <a:r>
              <a:rPr lang="en-US" sz="2400" dirty="0">
                <a:latin typeface="Arial" pitchFamily="34" charset="0"/>
                <a:cs typeface="Arial" pitchFamily="34" charset="0"/>
              </a:rPr>
              <a:t>creates the need for a society to avoid discrimination and ensure that all children are educated despite their gender or color. </a:t>
            </a:r>
            <a:endParaRPr lang="en-US" sz="2400" dirty="0" smtClean="0">
              <a:latin typeface="Arial" pitchFamily="34" charset="0"/>
              <a:cs typeface="Arial" pitchFamily="34" charset="0"/>
            </a:endParaRPr>
          </a:p>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Maya </a:t>
            </a:r>
            <a:r>
              <a:rPr lang="en-US" sz="2400" dirty="0">
                <a:latin typeface="Arial" pitchFamily="34" charset="0"/>
                <a:cs typeface="Arial" pitchFamily="34" charset="0"/>
              </a:rPr>
              <a:t>depicts that educating a woman is equivalent to educating a society as the impact of women education is greater compared to that of men. </a:t>
            </a:r>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Themes; Literacy</a:t>
            </a:r>
            <a:endParaRPr lang="en-GB" sz="3200" dirty="0"/>
          </a:p>
        </p:txBody>
      </p:sp>
    </p:spTree>
    <p:extLst>
      <p:ext uri="{BB962C8B-B14F-4D97-AF65-F5344CB8AC3E}">
        <p14:creationId xmlns:p14="http://schemas.microsoft.com/office/powerpoint/2010/main" val="249082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dirty="0" smtClean="0">
                <a:latin typeface="Arial" pitchFamily="34" charset="0"/>
                <a:cs typeface="Arial" pitchFamily="34" charset="0"/>
              </a:rPr>
              <a:t>Maya </a:t>
            </a:r>
            <a:r>
              <a:rPr lang="en-US" dirty="0">
                <a:latin typeface="Arial" pitchFamily="34" charset="0"/>
                <a:cs typeface="Arial" pitchFamily="34" charset="0"/>
              </a:rPr>
              <a:t>focuses on the quest for independence which will cause the freedom of many people in the society. </a:t>
            </a:r>
            <a:endParaRPr lang="en-US" dirty="0" smtClean="0">
              <a:latin typeface="Arial" pitchFamily="34" charset="0"/>
              <a:cs typeface="Arial" pitchFamily="34" charset="0"/>
            </a:endParaRPr>
          </a:p>
          <a:p>
            <a:pPr>
              <a:buFont typeface="Wingdings" pitchFamily="2" charset="2"/>
              <a:buChar char="v"/>
            </a:pPr>
            <a:r>
              <a:rPr lang="en-US" dirty="0" smtClean="0">
                <a:latin typeface="Arial" pitchFamily="34" charset="0"/>
                <a:cs typeface="Arial" pitchFamily="34" charset="0"/>
              </a:rPr>
              <a:t>Most </a:t>
            </a:r>
            <a:r>
              <a:rPr lang="en-US" dirty="0">
                <a:latin typeface="Arial" pitchFamily="34" charset="0"/>
                <a:cs typeface="Arial" pitchFamily="34" charset="0"/>
              </a:rPr>
              <a:t>people are afraid to speak up their struggles and fears which make them feel oppressed</a:t>
            </a:r>
            <a:r>
              <a:rPr lang="en-US" dirty="0" smtClean="0">
                <a:latin typeface="Arial" pitchFamily="34" charset="0"/>
                <a:cs typeface="Arial" pitchFamily="34" charset="0"/>
              </a:rPr>
              <a:t>.</a:t>
            </a:r>
          </a:p>
          <a:p>
            <a:pPr>
              <a:buFont typeface="Wingdings" pitchFamily="2" charset="2"/>
              <a:buChar char="v"/>
            </a:pPr>
            <a:r>
              <a:rPr lang="en-US" dirty="0" smtClean="0">
                <a:latin typeface="Arial" pitchFamily="34" charset="0"/>
                <a:cs typeface="Arial" pitchFamily="34" charset="0"/>
              </a:rPr>
              <a:t>Maya </a:t>
            </a:r>
            <a:r>
              <a:rPr lang="en-US" dirty="0">
                <a:latin typeface="Arial" pitchFamily="34" charset="0"/>
                <a:cs typeface="Arial" pitchFamily="34" charset="0"/>
              </a:rPr>
              <a:t>acts as a representation of </a:t>
            </a:r>
            <a:r>
              <a:rPr lang="en-US" dirty="0" smtClean="0">
                <a:latin typeface="Arial" pitchFamily="34" charset="0"/>
                <a:cs typeface="Arial" pitchFamily="34" charset="0"/>
              </a:rPr>
              <a:t>such </a:t>
            </a:r>
            <a:r>
              <a:rPr lang="en-US" dirty="0">
                <a:latin typeface="Arial" pitchFamily="34" charset="0"/>
                <a:cs typeface="Arial" pitchFamily="34" charset="0"/>
              </a:rPr>
              <a:t>people and </a:t>
            </a:r>
            <a:r>
              <a:rPr lang="en-US" dirty="0" smtClean="0">
                <a:latin typeface="Arial" pitchFamily="34" charset="0"/>
                <a:cs typeface="Arial" pitchFamily="34" charset="0"/>
              </a:rPr>
              <a:t>her </a:t>
            </a:r>
            <a:r>
              <a:rPr lang="en-US" dirty="0">
                <a:latin typeface="Arial" pitchFamily="34" charset="0"/>
                <a:cs typeface="Arial" pitchFamily="34" charset="0"/>
              </a:rPr>
              <a:t>poetry would be the start of their freedom. </a:t>
            </a:r>
            <a:endParaRPr lang="en-US" dirty="0" smtClean="0">
              <a:latin typeface="Arial" pitchFamily="34" charset="0"/>
              <a:cs typeface="Arial" pitchFamily="34" charset="0"/>
            </a:endParaRPr>
          </a:p>
          <a:p>
            <a:pPr>
              <a:buFont typeface="Wingdings" pitchFamily="2" charset="2"/>
              <a:buChar char="v"/>
            </a:pPr>
            <a:r>
              <a:rPr lang="en-US" dirty="0" smtClean="0">
                <a:latin typeface="Arial" pitchFamily="34" charset="0"/>
                <a:cs typeface="Arial" pitchFamily="34" charset="0"/>
              </a:rPr>
              <a:t>She </a:t>
            </a:r>
            <a:r>
              <a:rPr lang="en-US" dirty="0">
                <a:latin typeface="Arial" pitchFamily="34" charset="0"/>
                <a:cs typeface="Arial" pitchFamily="34" charset="0"/>
              </a:rPr>
              <a:t>uses the caged bird as a symbolism of the citizens who </a:t>
            </a:r>
            <a:r>
              <a:rPr lang="en-US" dirty="0" smtClean="0">
                <a:latin typeface="Arial" pitchFamily="34" charset="0"/>
                <a:cs typeface="Arial" pitchFamily="34" charset="0"/>
              </a:rPr>
              <a:t>are </a:t>
            </a:r>
            <a:r>
              <a:rPr lang="en-US" dirty="0">
                <a:latin typeface="Arial" pitchFamily="34" charset="0"/>
                <a:cs typeface="Arial" pitchFamily="34" charset="0"/>
              </a:rPr>
              <a:t>affected </a:t>
            </a:r>
            <a:r>
              <a:rPr lang="en-US" dirty="0" smtClean="0">
                <a:latin typeface="Arial" pitchFamily="34" charset="0"/>
                <a:cs typeface="Arial" pitchFamily="34" charset="0"/>
              </a:rPr>
              <a:t>by oppression.</a:t>
            </a:r>
            <a:endParaRPr lang="en-GB"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Themes; Courage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984237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sz="2400" dirty="0" smtClean="0">
                <a:latin typeface="Arial" pitchFamily="34" charset="0"/>
                <a:cs typeface="Arial" pitchFamily="34" charset="0"/>
              </a:rPr>
              <a:t>Rape </a:t>
            </a:r>
            <a:r>
              <a:rPr lang="en-US" sz="2400" dirty="0">
                <a:latin typeface="Arial" pitchFamily="34" charset="0"/>
                <a:cs typeface="Arial" pitchFamily="34" charset="0"/>
              </a:rPr>
              <a:t>is depicted in Maya’s early life whereby she was raped by her mother’s boyfriend.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The </a:t>
            </a:r>
            <a:r>
              <a:rPr lang="en-US" sz="2400" dirty="0">
                <a:latin typeface="Arial" pitchFamily="34" charset="0"/>
                <a:cs typeface="Arial" pitchFamily="34" charset="0"/>
              </a:rPr>
              <a:t>man who raped Maya was imprisoned and it showed the beginning of change as well as enhancement of equality to all races</a:t>
            </a:r>
            <a:r>
              <a:rPr lang="en-US" sz="2400" dirty="0" smtClean="0">
                <a:latin typeface="Arial" pitchFamily="34" charset="0"/>
                <a:cs typeface="Arial" pitchFamily="34" charset="0"/>
              </a:rPr>
              <a:t>.</a:t>
            </a:r>
          </a:p>
          <a:p>
            <a:pPr>
              <a:buFont typeface="Wingdings" pitchFamily="2" charset="2"/>
              <a:buChar char="v"/>
            </a:pPr>
            <a:r>
              <a:rPr lang="en-US" sz="2400" dirty="0" smtClean="0">
                <a:latin typeface="Arial" pitchFamily="34" charset="0"/>
                <a:cs typeface="Arial" pitchFamily="34" charset="0"/>
              </a:rPr>
              <a:t> </a:t>
            </a:r>
            <a:r>
              <a:rPr lang="en-US" sz="2400" dirty="0">
                <a:latin typeface="Arial" pitchFamily="34" charset="0"/>
                <a:cs typeface="Arial" pitchFamily="34" charset="0"/>
              </a:rPr>
              <a:t>Authors purpose to use the rape incidence was to show the importance of family in </a:t>
            </a:r>
            <a:r>
              <a:rPr lang="en-US" sz="2400" dirty="0" smtClean="0">
                <a:latin typeface="Arial" pitchFamily="34" charset="0"/>
                <a:cs typeface="Arial" pitchFamily="34" charset="0"/>
              </a:rPr>
              <a:t>society </a:t>
            </a:r>
            <a:r>
              <a:rPr lang="en-US" sz="2400" dirty="0">
                <a:latin typeface="Arial" pitchFamily="34" charset="0"/>
                <a:cs typeface="Arial" pitchFamily="34" charset="0"/>
              </a:rPr>
              <a:t>the need for the child’s protection from </a:t>
            </a:r>
            <a:r>
              <a:rPr lang="en-US" sz="2400" dirty="0" smtClean="0">
                <a:latin typeface="Arial" pitchFamily="34" charset="0"/>
                <a:cs typeface="Arial" pitchFamily="34" charset="0"/>
              </a:rPr>
              <a:t>abuse </a:t>
            </a:r>
            <a:r>
              <a:rPr lang="en-US" sz="2400" dirty="0">
                <a:latin typeface="Arial" pitchFamily="34" charset="0"/>
                <a:cs typeface="Arial" pitchFamily="34" charset="0"/>
              </a:rPr>
              <a:t>(Jacobs, 2013).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Maya's </a:t>
            </a:r>
            <a:r>
              <a:rPr lang="en-US" sz="2400" dirty="0">
                <a:latin typeface="Arial" pitchFamily="34" charset="0"/>
                <a:cs typeface="Arial" pitchFamily="34" charset="0"/>
              </a:rPr>
              <a:t>parents had separated </a:t>
            </a:r>
            <a:r>
              <a:rPr lang="en-US" sz="2400" dirty="0" smtClean="0">
                <a:latin typeface="Arial" pitchFamily="34" charset="0"/>
                <a:cs typeface="Arial" pitchFamily="34" charset="0"/>
              </a:rPr>
              <a:t>and probably </a:t>
            </a:r>
            <a:r>
              <a:rPr lang="en-US" sz="2400" dirty="0">
                <a:latin typeface="Arial" pitchFamily="34" charset="0"/>
                <a:cs typeface="Arial" pitchFamily="34" charset="0"/>
              </a:rPr>
              <a:t>the rape incidence would not have </a:t>
            </a:r>
            <a:r>
              <a:rPr lang="en-US" sz="2400" dirty="0" smtClean="0">
                <a:latin typeface="Arial" pitchFamily="34" charset="0"/>
                <a:cs typeface="Arial" pitchFamily="34" charset="0"/>
              </a:rPr>
              <a:t>occurred if they were </a:t>
            </a:r>
            <a:r>
              <a:rPr lang="en-US" sz="2400" dirty="0">
                <a:latin typeface="Arial" pitchFamily="34" charset="0"/>
                <a:cs typeface="Arial" pitchFamily="34" charset="0"/>
              </a:rPr>
              <a:t>thus the children did not have the parental </a:t>
            </a:r>
            <a:r>
              <a:rPr lang="en-US" sz="2400" dirty="0" smtClean="0">
                <a:latin typeface="Arial" pitchFamily="34" charset="0"/>
                <a:cs typeface="Arial" pitchFamily="34" charset="0"/>
              </a:rPr>
              <a:t>protection.</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Theme; Sexual Abuse</a:t>
            </a:r>
            <a:endParaRPr lang="en-GB" sz="3200" dirty="0"/>
          </a:p>
        </p:txBody>
      </p:sp>
    </p:spTree>
    <p:extLst>
      <p:ext uri="{BB962C8B-B14F-4D97-AF65-F5344CB8AC3E}">
        <p14:creationId xmlns:p14="http://schemas.microsoft.com/office/powerpoint/2010/main" val="1833490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latin typeface="Arial" pitchFamily="34" charset="0"/>
                <a:cs typeface="Arial" pitchFamily="34" charset="0"/>
              </a:rPr>
              <a:t>The author uses </a:t>
            </a:r>
            <a:r>
              <a:rPr lang="en-US" sz="2400" dirty="0" smtClean="0">
                <a:latin typeface="Arial" pitchFamily="34" charset="0"/>
                <a:cs typeface="Arial" pitchFamily="34" charset="0"/>
              </a:rPr>
              <a:t>narration </a:t>
            </a:r>
            <a:r>
              <a:rPr lang="en-US" sz="2400" dirty="0">
                <a:latin typeface="Arial" pitchFamily="34" charset="0"/>
                <a:cs typeface="Arial" pitchFamily="34" charset="0"/>
              </a:rPr>
              <a:t>writing style for her book so as to make it more significant and appealing. </a:t>
            </a:r>
            <a:endParaRPr lang="en-US" sz="2400" dirty="0">
              <a:latin typeface="Arial" pitchFamily="34" charset="0"/>
              <a:cs typeface="Arial" pitchFamily="34" charset="0"/>
            </a:endParaRPr>
          </a:p>
          <a:p>
            <a:r>
              <a:rPr lang="en-US" sz="2400" dirty="0" smtClean="0">
                <a:latin typeface="Arial" pitchFamily="34" charset="0"/>
                <a:cs typeface="Arial" pitchFamily="34" charset="0"/>
              </a:rPr>
              <a:t>Dialogue</a:t>
            </a:r>
            <a:r>
              <a:rPr lang="en-US" sz="2400" dirty="0">
                <a:latin typeface="Arial" pitchFamily="34" charset="0"/>
                <a:cs typeface="Arial" pitchFamily="34" charset="0"/>
              </a:rPr>
              <a:t>, characterization and thematic development </a:t>
            </a:r>
            <a:r>
              <a:rPr lang="en-US" sz="2400" dirty="0" smtClean="0">
                <a:latin typeface="Arial" pitchFamily="34" charset="0"/>
                <a:cs typeface="Arial" pitchFamily="34" charset="0"/>
              </a:rPr>
              <a:t>help the author in </a:t>
            </a:r>
            <a:r>
              <a:rPr lang="en-US" sz="2400" dirty="0">
                <a:latin typeface="Arial" pitchFamily="34" charset="0"/>
                <a:cs typeface="Arial" pitchFamily="34" charset="0"/>
              </a:rPr>
              <a:t>the construction of her ideas and enhancement of the literature flow. </a:t>
            </a:r>
            <a:endParaRPr lang="en-US" sz="2400" dirty="0" smtClean="0">
              <a:latin typeface="Arial" pitchFamily="34" charset="0"/>
              <a:cs typeface="Arial" pitchFamily="34" charset="0"/>
            </a:endParaRPr>
          </a:p>
          <a:p>
            <a:r>
              <a:rPr lang="en-US" sz="2400" dirty="0">
                <a:latin typeface="Arial" pitchFamily="34" charset="0"/>
                <a:cs typeface="Arial" pitchFamily="34" charset="0"/>
              </a:rPr>
              <a:t>D</a:t>
            </a:r>
            <a:r>
              <a:rPr lang="en-US" sz="2400" dirty="0" smtClean="0">
                <a:latin typeface="Arial" pitchFamily="34" charset="0"/>
                <a:cs typeface="Arial" pitchFamily="34" charset="0"/>
              </a:rPr>
              <a:t>ialogue is used to </a:t>
            </a:r>
            <a:r>
              <a:rPr lang="en-US" sz="2400" dirty="0">
                <a:latin typeface="Arial" pitchFamily="34" charset="0"/>
                <a:cs typeface="Arial" pitchFamily="34" charset="0"/>
              </a:rPr>
              <a:t>give the story realism and also to help her in revealing her character traits. </a:t>
            </a:r>
            <a:endParaRPr lang="en-US" sz="2400" dirty="0" smtClean="0">
              <a:latin typeface="Arial" pitchFamily="34" charset="0"/>
              <a:cs typeface="Arial" pitchFamily="34" charset="0"/>
            </a:endParaRPr>
          </a:p>
          <a:p>
            <a:r>
              <a:rPr lang="en-US" sz="2400" dirty="0">
                <a:latin typeface="Arial" pitchFamily="34" charset="0"/>
                <a:cs typeface="Arial" pitchFamily="34" charset="0"/>
              </a:rPr>
              <a:t>T</a:t>
            </a:r>
            <a:r>
              <a:rPr lang="en-US" sz="2400" dirty="0" smtClean="0">
                <a:latin typeface="Arial" pitchFamily="34" charset="0"/>
                <a:cs typeface="Arial" pitchFamily="34" charset="0"/>
              </a:rPr>
              <a:t>hematic </a:t>
            </a:r>
            <a:r>
              <a:rPr lang="en-US" sz="2400" dirty="0">
                <a:latin typeface="Arial" pitchFamily="34" charset="0"/>
                <a:cs typeface="Arial" pitchFamily="34" charset="0"/>
              </a:rPr>
              <a:t>development </a:t>
            </a:r>
            <a:r>
              <a:rPr lang="en-US" sz="2400" dirty="0" smtClean="0">
                <a:latin typeface="Arial" pitchFamily="34" charset="0"/>
                <a:cs typeface="Arial" pitchFamily="34" charset="0"/>
              </a:rPr>
              <a:t>by the </a:t>
            </a:r>
            <a:r>
              <a:rPr lang="en-US" sz="2400" dirty="0">
                <a:latin typeface="Arial" pitchFamily="34" charset="0"/>
                <a:cs typeface="Arial" pitchFamily="34" charset="0"/>
              </a:rPr>
              <a:t>use of the musical technique of the caged bird </a:t>
            </a:r>
            <a:r>
              <a:rPr lang="en-US" sz="2400" dirty="0" smtClean="0">
                <a:latin typeface="Arial" pitchFamily="34" charset="0"/>
                <a:cs typeface="Arial" pitchFamily="34" charset="0"/>
              </a:rPr>
              <a:t>singing enables </a:t>
            </a:r>
            <a:r>
              <a:rPr lang="en-US" sz="2400" dirty="0">
                <a:latin typeface="Arial" pitchFamily="34" charset="0"/>
                <a:cs typeface="Arial" pitchFamily="34" charset="0"/>
              </a:rPr>
              <a:t>to capture the attention of the readers </a:t>
            </a:r>
            <a:r>
              <a:rPr lang="en-US" sz="2400" dirty="0" smtClean="0">
                <a:latin typeface="Arial" pitchFamily="34" charset="0"/>
                <a:cs typeface="Arial" pitchFamily="34" charset="0"/>
              </a:rPr>
              <a:t>and </a:t>
            </a:r>
            <a:r>
              <a:rPr lang="en-US" sz="2400" dirty="0">
                <a:latin typeface="Arial" pitchFamily="34" charset="0"/>
                <a:cs typeface="Arial" pitchFamily="34" charset="0"/>
              </a:rPr>
              <a:t>boost the understanding of the story.</a:t>
            </a:r>
            <a:endParaRPr lang="en-GB" sz="2400" dirty="0">
              <a:effectLst/>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Writing Style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551114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sz="2400" dirty="0" smtClean="0">
                <a:latin typeface="Arial" pitchFamily="34" charset="0"/>
                <a:cs typeface="Arial" pitchFamily="34" charset="0"/>
              </a:rPr>
              <a:t>The title </a:t>
            </a:r>
            <a:r>
              <a:rPr lang="en-US" sz="2400" dirty="0">
                <a:latin typeface="Arial" pitchFamily="34" charset="0"/>
                <a:cs typeface="Arial" pitchFamily="34" charset="0"/>
              </a:rPr>
              <a:t>“I Know Why the Caged Bird </a:t>
            </a:r>
            <a:r>
              <a:rPr lang="en-US" sz="2400" dirty="0" smtClean="0">
                <a:latin typeface="Arial" pitchFamily="34" charset="0"/>
                <a:cs typeface="Arial" pitchFamily="34" charset="0"/>
              </a:rPr>
              <a:t>Sings” is symbolic to show the thirst of freedom.</a:t>
            </a:r>
          </a:p>
          <a:p>
            <a:pPr>
              <a:buFont typeface="Wingdings" pitchFamily="2" charset="2"/>
              <a:buChar char="v"/>
            </a:pPr>
            <a:r>
              <a:rPr lang="en-US" sz="2400" dirty="0" smtClean="0">
                <a:latin typeface="Arial" pitchFamily="34" charset="0"/>
                <a:cs typeface="Arial" pitchFamily="34" charset="0"/>
              </a:rPr>
              <a:t>Maya </a:t>
            </a:r>
            <a:r>
              <a:rPr lang="en-US" sz="2400" dirty="0">
                <a:latin typeface="Arial" pitchFamily="34" charset="0"/>
                <a:cs typeface="Arial" pitchFamily="34" charset="0"/>
              </a:rPr>
              <a:t>Angelou story “I Know Why the Caged Bird Sings” has used different themes in the development of the story.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Themes </a:t>
            </a:r>
            <a:r>
              <a:rPr lang="en-US" sz="2400" dirty="0">
                <a:latin typeface="Arial" pitchFamily="34" charset="0"/>
                <a:cs typeface="Arial" pitchFamily="34" charset="0"/>
              </a:rPr>
              <a:t>developed from the autobiography include survival, feminism, the critique of racism, the importance of family, quest for independence among others.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The </a:t>
            </a:r>
            <a:r>
              <a:rPr lang="en-US" sz="2400" dirty="0">
                <a:latin typeface="Arial" pitchFamily="34" charset="0"/>
                <a:cs typeface="Arial" pitchFamily="34" charset="0"/>
              </a:rPr>
              <a:t>writer uses narration mode of writing to make the book interesting and easily express her ideas.</a:t>
            </a:r>
            <a:endParaRPr lang="en-GB" sz="2400" dirty="0">
              <a:latin typeface="Arial" pitchFamily="34" charset="0"/>
              <a:cs typeface="Arial" pitchFamily="34" charset="0"/>
            </a:endParaRPr>
          </a:p>
          <a:p>
            <a:pPr marL="109728" indent="0">
              <a:buNone/>
            </a:pP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Conclusion</a:t>
            </a:r>
            <a:endParaRPr lang="en-GB" sz="3200" dirty="0"/>
          </a:p>
        </p:txBody>
      </p:sp>
    </p:spTree>
    <p:extLst>
      <p:ext uri="{BB962C8B-B14F-4D97-AF65-F5344CB8AC3E}">
        <p14:creationId xmlns:p14="http://schemas.microsoft.com/office/powerpoint/2010/main" val="354162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457200">
              <a:buNone/>
            </a:pPr>
            <a:r>
              <a:rPr lang="en-US" sz="2400" dirty="0" err="1">
                <a:latin typeface="Arial" pitchFamily="34" charset="0"/>
                <a:cs typeface="Arial" pitchFamily="34" charset="0"/>
              </a:rPr>
              <a:t>Assefie</a:t>
            </a:r>
            <a:r>
              <a:rPr lang="en-US" sz="2400" dirty="0">
                <a:latin typeface="Arial" pitchFamily="34" charset="0"/>
                <a:cs typeface="Arial" pitchFamily="34" charset="0"/>
              </a:rPr>
              <a:t>, B. (2012). Experiences of Marginalized Women: Maya Angelou’s I Know Why the Caged Bird Sings in Focus (Doctoral dissertation, Addis Ababa University Addis Ababa, Ethiopia).</a:t>
            </a:r>
            <a:endParaRPr lang="en-GB" sz="2400" dirty="0">
              <a:latin typeface="Arial" pitchFamily="34" charset="0"/>
              <a:cs typeface="Arial" pitchFamily="34" charset="0"/>
            </a:endParaRPr>
          </a:p>
          <a:p>
            <a:pPr marL="109728" indent="-457200">
              <a:buNone/>
            </a:pPr>
            <a:r>
              <a:rPr lang="en-US" sz="2400" dirty="0" err="1">
                <a:latin typeface="Arial" pitchFamily="34" charset="0"/>
                <a:cs typeface="Arial" pitchFamily="34" charset="0"/>
              </a:rPr>
              <a:t>Choudhry</a:t>
            </a:r>
            <a:r>
              <a:rPr lang="en-US" sz="2400" dirty="0">
                <a:latin typeface="Arial" pitchFamily="34" charset="0"/>
                <a:cs typeface="Arial" pitchFamily="34" charset="0"/>
              </a:rPr>
              <a:t>, S. I., &amp; </a:t>
            </a:r>
            <a:r>
              <a:rPr lang="en-US" sz="2400" dirty="0" err="1">
                <a:latin typeface="Arial" pitchFamily="34" charset="0"/>
                <a:cs typeface="Arial" pitchFamily="34" charset="0"/>
              </a:rPr>
              <a:t>Asif</a:t>
            </a:r>
            <a:r>
              <a:rPr lang="en-US" sz="2400" dirty="0">
                <a:latin typeface="Arial" pitchFamily="34" charset="0"/>
                <a:cs typeface="Arial" pitchFamily="34" charset="0"/>
              </a:rPr>
              <a:t>, S. I. (2013). "</a:t>
            </a:r>
            <a:r>
              <a:rPr lang="en-US" sz="2400" dirty="0" err="1">
                <a:latin typeface="Arial" pitchFamily="34" charset="0"/>
                <a:cs typeface="Arial" pitchFamily="34" charset="0"/>
              </a:rPr>
              <a:t>Ain't</a:t>
            </a:r>
            <a:r>
              <a:rPr lang="en-US" sz="2400" dirty="0">
                <a:latin typeface="Arial" pitchFamily="34" charset="0"/>
                <a:cs typeface="Arial" pitchFamily="34" charset="0"/>
              </a:rPr>
              <a:t> IA Woman": Exploring Femininities in Diaspora in Angelou's I Know Why the Caged Bird Sings. Theory &amp; Practice in Language Studies, 3(3).</a:t>
            </a:r>
            <a:endParaRPr lang="en-GB" sz="2400" dirty="0">
              <a:latin typeface="Arial" pitchFamily="34" charset="0"/>
              <a:cs typeface="Arial" pitchFamily="34" charset="0"/>
            </a:endParaRPr>
          </a:p>
          <a:p>
            <a:pPr marL="109728" indent="-457200">
              <a:buNone/>
            </a:pPr>
            <a:r>
              <a:rPr lang="en-US" sz="2400" dirty="0">
                <a:latin typeface="Arial" pitchFamily="34" charset="0"/>
                <a:cs typeface="Arial" pitchFamily="34" charset="0"/>
              </a:rPr>
              <a:t>Jacobs, N. (2013). Death, disillusionment and despair in Maya Angelou’s in I Know Why the Caged Bird Sings. Language in India, 13(3), 553-560.</a:t>
            </a:r>
            <a:endParaRPr lang="en-GB" sz="2400" dirty="0">
              <a:effectLst/>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04590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189</TotalTime>
  <Words>1825</Words>
  <Application>Microsoft Office PowerPoint</Application>
  <PresentationFormat>On-screen Show (4:3)</PresentationFormat>
  <Paragraphs>68</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The Power of Education</vt:lpstr>
      <vt:lpstr>Abstract</vt:lpstr>
      <vt:lpstr>Summary of the Book</vt:lpstr>
      <vt:lpstr>Themes; Survival</vt:lpstr>
      <vt:lpstr>Themes; Literacy</vt:lpstr>
      <vt:lpstr>Themes; Courage</vt:lpstr>
      <vt:lpstr>Theme; Sexual Abuse</vt:lpstr>
      <vt:lpstr>Writing Style</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dc:title>
  <dc:creator>ZACK</dc:creator>
  <cp:lastModifiedBy>ZACK</cp:lastModifiedBy>
  <cp:revision>71</cp:revision>
  <dcterms:created xsi:type="dcterms:W3CDTF">2018-12-09T18:16:03Z</dcterms:created>
  <dcterms:modified xsi:type="dcterms:W3CDTF">2018-12-12T19:20:19Z</dcterms:modified>
</cp:coreProperties>
</file>